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338" r:id="rId3"/>
    <p:sldId id="261" r:id="rId4"/>
    <p:sldId id="269" r:id="rId5"/>
    <p:sldId id="270" r:id="rId6"/>
    <p:sldId id="272" r:id="rId7"/>
    <p:sldId id="274" r:id="rId8"/>
    <p:sldId id="276" r:id="rId9"/>
    <p:sldId id="277" r:id="rId10"/>
    <p:sldId id="278" r:id="rId11"/>
    <p:sldId id="280" r:id="rId12"/>
    <p:sldId id="284" r:id="rId13"/>
    <p:sldId id="285" r:id="rId14"/>
    <p:sldId id="286" r:id="rId15"/>
    <p:sldId id="287" r:id="rId16"/>
    <p:sldId id="289" r:id="rId17"/>
    <p:sldId id="290" r:id="rId18"/>
    <p:sldId id="291" r:id="rId19"/>
    <p:sldId id="293" r:id="rId20"/>
    <p:sldId id="295" r:id="rId21"/>
    <p:sldId id="296" r:id="rId22"/>
    <p:sldId id="305" r:id="rId23"/>
    <p:sldId id="308" r:id="rId24"/>
    <p:sldId id="310" r:id="rId25"/>
    <p:sldId id="311" r:id="rId26"/>
    <p:sldId id="297" r:id="rId27"/>
    <p:sldId id="298" r:id="rId28"/>
    <p:sldId id="301" r:id="rId29"/>
    <p:sldId id="306" r:id="rId30"/>
    <p:sldId id="307" r:id="rId31"/>
    <p:sldId id="281" r:id="rId32"/>
    <p:sldId id="283" r:id="rId33"/>
    <p:sldId id="315" r:id="rId34"/>
    <p:sldId id="312" r:id="rId35"/>
    <p:sldId id="314" r:id="rId36"/>
    <p:sldId id="317" r:id="rId37"/>
    <p:sldId id="325" r:id="rId38"/>
    <p:sldId id="326" r:id="rId39"/>
    <p:sldId id="318" r:id="rId40"/>
    <p:sldId id="320" r:id="rId41"/>
    <p:sldId id="319" r:id="rId42"/>
    <p:sldId id="323" r:id="rId43"/>
    <p:sldId id="321" r:id="rId44"/>
    <p:sldId id="322" r:id="rId45"/>
    <p:sldId id="324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6" r:id="rId55"/>
    <p:sldId id="337" r:id="rId56"/>
    <p:sldId id="339" r:id="rId57"/>
    <p:sldId id="341" r:id="rId58"/>
    <p:sldId id="342" r:id="rId59"/>
    <p:sldId id="343" r:id="rId60"/>
    <p:sldId id="344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D1A5"/>
    <a:srgbClr val="EE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1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2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3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8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5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2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6741762" y="4712426"/>
            <a:ext cx="3037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0070C0"/>
                </a:solidFill>
              </a:rPr>
              <a:t>데이터융합</a:t>
            </a:r>
            <a:r>
              <a:rPr lang="en-US" altLang="ko-KR" sz="2400" dirty="0">
                <a:solidFill>
                  <a:srgbClr val="0070C0"/>
                </a:solidFill>
              </a:rPr>
              <a:t>SW</a:t>
            </a:r>
            <a:r>
              <a:rPr lang="ko-KR" altLang="en-US" sz="2400" dirty="0">
                <a:solidFill>
                  <a:srgbClr val="0070C0"/>
                </a:solidFill>
              </a:rPr>
              <a:t>과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algn="r"/>
            <a:r>
              <a:rPr lang="ko-KR" altLang="en-US" sz="2400" dirty="0" err="1" smtClean="0">
                <a:solidFill>
                  <a:srgbClr val="0070C0"/>
                </a:solidFill>
              </a:rPr>
              <a:t>주나현</a:t>
            </a:r>
            <a:endParaRPr lang="en-US" altLang="ko-KR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790299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dirty="0" err="1" smtClean="0">
                <a:solidFill>
                  <a:srgbClr val="0070C0"/>
                </a:solidFill>
              </a:rPr>
              <a:t>리눅스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 프로그래밍 </a:t>
            </a:r>
            <a:r>
              <a:rPr lang="en-US" altLang="ko-KR" sz="54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강 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가상 머신 만들기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" y="2165978"/>
            <a:ext cx="5586518" cy="27130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052236" y="543948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기본값으로 설정한 뒤 다음으로 넘어가기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71" y="2165978"/>
            <a:ext cx="5536281" cy="27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5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58" y="1810073"/>
            <a:ext cx="7686675" cy="373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86756" y="5873159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4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다 한 후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finish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42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06" y="1324610"/>
            <a:ext cx="5337101" cy="4447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158097" y="5977503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언어 선택하기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250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39" y="1320154"/>
            <a:ext cx="5389903" cy="4506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23439" y="5963781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21" y="1320154"/>
            <a:ext cx="5396600" cy="4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311117"/>
            <a:ext cx="5163233" cy="43112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36" y="1311117"/>
            <a:ext cx="5136790" cy="4323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805084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27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1" y="1379779"/>
            <a:ext cx="5134616" cy="43215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96" y="1379780"/>
            <a:ext cx="5147420" cy="4321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34581" y="5850622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34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430872"/>
            <a:ext cx="5162661" cy="43301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28" y="1430872"/>
            <a:ext cx="5144898" cy="4330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911194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4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90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08099" y="438167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430871"/>
            <a:ext cx="4956439" cy="41715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24" y="1430872"/>
            <a:ext cx="4950258" cy="41715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842761" y="582077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5.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62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285812"/>
            <a:ext cx="5196472" cy="4379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23439" y="5918514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6.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 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25" y="1334330"/>
            <a:ext cx="5086152" cy="43305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201225" y="5961709"/>
            <a:ext cx="2441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7. Continue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47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1486041"/>
            <a:ext cx="5064927" cy="4281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587438" y="5883900"/>
            <a:ext cx="5100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8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이름과 패스워드 지정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680" y="1486041"/>
            <a:ext cx="5117765" cy="4281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033678" y="5973171"/>
            <a:ext cx="5100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9.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Contine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324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902358"/>
            <a:ext cx="9001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dirty="0" smtClean="0">
                <a:solidFill>
                  <a:srgbClr val="0070C0"/>
                </a:solidFill>
              </a:rPr>
              <a:t>프로그램</a:t>
            </a:r>
            <a:endParaRPr lang="en-US" altLang="ko-KR" sz="5400" b="1" dirty="0" smtClean="0">
              <a:solidFill>
                <a:srgbClr val="0070C0"/>
              </a:solidFill>
            </a:endParaRPr>
          </a:p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설치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1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379779"/>
            <a:ext cx="5066694" cy="42338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14322" y="5963787"/>
            <a:ext cx="5100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10. Done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누르기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71" y="1379779"/>
            <a:ext cx="5044141" cy="42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2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83" y="1486041"/>
            <a:ext cx="5534025" cy="4105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56763" y="5875355"/>
            <a:ext cx="5100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11. Reboot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하면 완료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477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Linux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접속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907" y="1324610"/>
            <a:ext cx="5140780" cy="43972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56763" y="5875355"/>
            <a:ext cx="5100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Reboot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한 뒤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로그인한다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976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27" y="1564771"/>
            <a:ext cx="8437738" cy="3381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Linux 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접속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406258" y="5296825"/>
            <a:ext cx="9375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Is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명령어는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현재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디렉토리의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파일 목록을 보는 명령어로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-a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숨겨진 파일도     출력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-l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은 파일의 상세한 정보를 볼 수 있는 옵션으로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ls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–al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명령을 하면 위와 같은 결과가 나온다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639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54" y="1564771"/>
            <a:ext cx="4688555" cy="3656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38" y="1564771"/>
            <a:ext cx="4733925" cy="3724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096292" y="5542269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Next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45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47" y="1803303"/>
            <a:ext cx="47148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25" y="1803303"/>
            <a:ext cx="4752975" cy="3705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134847" y="5754233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Install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 누른 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다운로드가 완료되면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finish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246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Vscode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64771"/>
            <a:ext cx="4955882" cy="38071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21" y="1574295"/>
            <a:ext cx="4888542" cy="37976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5685938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다음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119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486041"/>
            <a:ext cx="5340779" cy="41076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32" y="1464842"/>
            <a:ext cx="5377976" cy="4150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76760" y="439414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Vscode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831937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다음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981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Vscode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9" y="1458509"/>
            <a:ext cx="5196123" cy="40346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10" y="1358772"/>
            <a:ext cx="5295516" cy="4134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831937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설치를 누른 뒤 다운로드가 다 되면 종료를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356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Vscode</a:t>
            </a: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26" y="1379780"/>
            <a:ext cx="4977535" cy="43458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930985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4.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설치가 다 된 뒤 실행한 창</a:t>
            </a: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화면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50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9" y="2288610"/>
            <a:ext cx="10920396" cy="1537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842761" y="4655393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학생공용에 있는 파일을 바탕화면에 옮긴다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873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484317" y="3193255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포트 </a:t>
            </a:r>
            <a:r>
              <a:rPr lang="ko-KR" altLang="en-US" sz="5400" b="1" kern="0" dirty="0" err="1" smtClean="0">
                <a:ln w="15875">
                  <a:noFill/>
                </a:ln>
                <a:solidFill>
                  <a:srgbClr val="0070C0"/>
                </a:solidFill>
              </a:rPr>
              <a:t>포워딩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55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포트 </a:t>
            </a: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포워딩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56" y="1430872"/>
            <a:ext cx="6548356" cy="42809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930985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ubuntu22.04-2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에서 설정에 네트워크에 들어간다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267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포트 </a:t>
            </a:r>
            <a:r>
              <a:rPr lang="ko-KR" altLang="en-US" sz="2800" b="1" kern="0" dirty="0" err="1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포워딩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9" y="1868710"/>
            <a:ext cx="5235305" cy="3509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02" y="1775721"/>
            <a:ext cx="5538465" cy="3695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930985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포트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포워딩을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누른 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호스트 포트와 게스트 포트를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22(SSH)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로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설정한다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745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36669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Putty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로 원격 접속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103" y="1458509"/>
            <a:ext cx="4324350" cy="4210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48" y="1458509"/>
            <a:ext cx="4343400" cy="42576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800100" y="5853718"/>
            <a:ext cx="9375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1. Putty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로 들어가서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, hostname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에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localhost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</a:rPr>
              <a:t> </a:t>
            </a:r>
            <a:r>
              <a:rPr lang="ko-KR" altLang="en-US" sz="2000" dirty="0" smtClean="0">
                <a:solidFill>
                  <a:srgbClr val="0070C0"/>
                </a:solidFill>
              </a:rPr>
              <a:t>컴퓨터 네트워크에서 </a:t>
            </a:r>
            <a:r>
              <a:rPr lang="ko-KR" altLang="en-US" sz="2000" dirty="0">
                <a:solidFill>
                  <a:srgbClr val="0070C0"/>
                </a:solidFill>
              </a:rPr>
              <a:t>사용하는 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루프백</a:t>
            </a: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호스트명으로</a:t>
            </a:r>
            <a:r>
              <a:rPr lang="en-US" altLang="ko-KR" sz="2000" dirty="0" smtClean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자신의 </a:t>
            </a:r>
            <a:r>
              <a:rPr lang="ko-KR" altLang="en-US" sz="2000" dirty="0" smtClean="0">
                <a:solidFill>
                  <a:srgbClr val="0070C0"/>
                </a:solidFill>
              </a:rPr>
              <a:t>컴퓨터를 의미</a:t>
            </a:r>
            <a:r>
              <a:rPr lang="en-US" altLang="ko-KR" sz="2000" dirty="0" smtClean="0">
                <a:solidFill>
                  <a:srgbClr val="0070C0"/>
                </a:solidFill>
              </a:rPr>
              <a:t>)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로 입력한 후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, open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을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934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71" y="1458509"/>
            <a:ext cx="6954122" cy="4418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800100" y="5961148"/>
            <a:ext cx="9375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2.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로그인 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5555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putty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4" y="1323665"/>
            <a:ext cx="6573944" cy="41997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406258" y="5653952"/>
            <a:ext cx="9375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Is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명령어는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현재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디렉토리의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파일 목록을 보는 명령어로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-a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숨겨진 파일도     출력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-l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은 파일의 상세한 정보를 볼 수 있는 옵션으로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ls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–al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명령을 하면 위와 같은 결과가 나온다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3802487" y="3688080"/>
            <a:ext cx="632354" cy="228599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64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linux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1" y="3011338"/>
            <a:ext cx="11086046" cy="14148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55796" y="15647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05439" y="4973787"/>
            <a:ext cx="10964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netstat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 –ant |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grep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22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특정포트가 사용 중에 있는지 확인하는 명령어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(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linux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에서 확인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)</a:t>
            </a:r>
          </a:p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listen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이면 성공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1439" y="1641064"/>
            <a:ext cx="1079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/>
              <a:t>netstat</a:t>
            </a:r>
            <a:r>
              <a:rPr lang="en-US" altLang="ko-KR" sz="2000" dirty="0"/>
              <a:t> - </a:t>
            </a:r>
            <a:r>
              <a:rPr lang="ko-KR" altLang="en-US" sz="2000" dirty="0"/>
              <a:t>네트워크 접속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라우팅</a:t>
            </a:r>
            <a:r>
              <a:rPr lang="ko-KR" altLang="en-US" sz="2000" dirty="0"/>
              <a:t> 테이블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 인터페이스의 통계 정보를 보여주는 </a:t>
            </a:r>
            <a:r>
              <a:rPr lang="ko-KR" altLang="en-US" sz="2000" dirty="0" smtClean="0"/>
              <a:t>도구</a:t>
            </a:r>
            <a:endParaRPr lang="ko-KR" altLang="en-US" sz="2000" i="0" dirty="0">
              <a:effectLst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61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window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613282"/>
            <a:ext cx="10254714" cy="12150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8140" y="4467436"/>
            <a:ext cx="11145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3. </a:t>
            </a:r>
            <a:r>
              <a:rPr lang="en-US" altLang="ko-KR" sz="2000" kern="0" dirty="0" err="1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netstat</a:t>
            </a: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 –ant |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findstr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22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특정포트가 사용 중에 있는지 확인하는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명령어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(window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에서 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확인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)</a:t>
            </a:r>
          </a:p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listen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이면 성공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  <a:p>
            <a:pPr marL="0" lvl="2">
              <a:defRPr/>
            </a:pP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026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017088"/>
            <a:ext cx="90019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kern="0" dirty="0" err="1">
                <a:ln w="15875">
                  <a:noFill/>
                </a:ln>
                <a:solidFill>
                  <a:srgbClr val="0070C0"/>
                </a:solidFill>
              </a:rPr>
              <a:t>i</a:t>
            </a:r>
            <a:r>
              <a:rPr lang="en-US" altLang="ko-KR" sz="5400" b="1" kern="0" dirty="0" err="1" smtClean="0">
                <a:ln w="15875">
                  <a:noFill/>
                </a:ln>
                <a:solidFill>
                  <a:srgbClr val="0070C0"/>
                </a:solidFill>
              </a:rPr>
              <a:t>fconfig</a:t>
            </a:r>
            <a:r>
              <a:rPr lang="en-US" altLang="ko-KR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 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와</a:t>
            </a:r>
            <a:endParaRPr lang="en-US" altLang="ko-KR" sz="5400" b="1" kern="0" dirty="0" smtClean="0">
              <a:ln w="15875">
                <a:noFill/>
              </a:ln>
              <a:solidFill>
                <a:srgbClr val="0070C0"/>
              </a:solidFill>
            </a:endParaRPr>
          </a:p>
          <a:p>
            <a:pPr marL="0" lvl="2" algn="ctr">
              <a:defRPr/>
            </a:pPr>
            <a:r>
              <a:rPr lang="en-US" altLang="ko-KR" sz="5400" b="1" kern="0" dirty="0" err="1" smtClean="0">
                <a:ln w="15875">
                  <a:noFill/>
                </a:ln>
                <a:solidFill>
                  <a:srgbClr val="0070C0"/>
                </a:solidFill>
              </a:rPr>
              <a:t>ipconfig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8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VirtualBox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72" y="1564771"/>
            <a:ext cx="4733925" cy="38290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20" y="1583821"/>
            <a:ext cx="4743450" cy="3790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69072" y="579918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기본값으로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next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96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ifconfig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54" y="1324610"/>
            <a:ext cx="5456291" cy="52187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51472" y="1858958"/>
            <a:ext cx="3876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ifconfig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하기 위해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Sudo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apt install net-tools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74930" y="2917039"/>
            <a:ext cx="41013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그다음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ifconfig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명령을 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ifconfig</a:t>
            </a:r>
            <a:r>
              <a:rPr lang="ko-KR" altLang="en-US" sz="2000" dirty="0">
                <a:solidFill>
                  <a:srgbClr val="0070C0"/>
                </a:solidFill>
              </a:rPr>
              <a:t> 명령을 사용하여 네트워크 인터페이스에 주소를 지정하고 현재 네트워크 인터페이스 구성 정보를 구성 또는 표시할 수 있습니다</a:t>
            </a:r>
            <a:r>
              <a:rPr lang="en-US" altLang="ko-KR" sz="2000" dirty="0">
                <a:solidFill>
                  <a:srgbClr val="0070C0"/>
                </a:solidFill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2463114" y="3909253"/>
            <a:ext cx="700216" cy="201427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4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ipconfig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05" y="1458509"/>
            <a:ext cx="6515100" cy="4352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423472" y="2203810"/>
            <a:ext cx="42366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1.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Cmd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명령창을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 통해서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ipconfig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를 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.</a:t>
            </a:r>
          </a:p>
          <a:p>
            <a:pPr marL="457200" lvl="2" indent="-457200">
              <a:buAutoNum type="arabicPeriod"/>
              <a:defRPr/>
            </a:pP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  <a:p>
            <a:r>
              <a:rPr lang="ko-KR" altLang="en-US" sz="2000" dirty="0">
                <a:solidFill>
                  <a:srgbClr val="0070C0"/>
                </a:solidFill>
              </a:rPr>
              <a:t> </a:t>
            </a:r>
            <a:r>
              <a:rPr lang="en-US" altLang="ko-KR" sz="2000" dirty="0" err="1">
                <a:solidFill>
                  <a:srgbClr val="0070C0"/>
                </a:solidFill>
              </a:rPr>
              <a:t>ipconfig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>
                <a:solidFill>
                  <a:srgbClr val="0070C0"/>
                </a:solidFill>
              </a:rPr>
              <a:t>명령어를 이용하면 </a:t>
            </a:r>
            <a:r>
              <a:rPr lang="ko-KR" altLang="en-US" sz="2000" dirty="0" smtClean="0">
                <a:solidFill>
                  <a:srgbClr val="0070C0"/>
                </a:solidFill>
              </a:rPr>
              <a:t>내 컴퓨터의 </a:t>
            </a:r>
            <a:r>
              <a:rPr lang="en-US" altLang="ko-KR" sz="2000" dirty="0" err="1">
                <a:solidFill>
                  <a:srgbClr val="0070C0"/>
                </a:solidFill>
              </a:rPr>
              <a:t>ip</a:t>
            </a:r>
            <a:r>
              <a:rPr lang="ko-KR" altLang="en-US" sz="2000" dirty="0">
                <a:solidFill>
                  <a:srgbClr val="0070C0"/>
                </a:solidFill>
              </a:rPr>
              <a:t>주소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</a:rPr>
              <a:t>서브넷마스크</a:t>
            </a:r>
            <a:r>
              <a:rPr lang="en-US" altLang="ko-KR" sz="20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2000" dirty="0">
                <a:solidFill>
                  <a:srgbClr val="0070C0"/>
                </a:solidFill>
              </a:rPr>
              <a:t>기본 </a:t>
            </a:r>
            <a:r>
              <a:rPr lang="ko-KR" altLang="en-US" sz="2000" dirty="0" err="1">
                <a:solidFill>
                  <a:srgbClr val="0070C0"/>
                </a:solidFill>
              </a:rPr>
              <a:t>게이트웨이등을</a:t>
            </a:r>
            <a:r>
              <a:rPr lang="ko-KR" altLang="en-US" sz="2000" dirty="0">
                <a:solidFill>
                  <a:srgbClr val="0070C0"/>
                </a:solidFill>
              </a:rPr>
              <a:t> 확인 할 수 있고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더불어 </a:t>
            </a:r>
            <a:r>
              <a:rPr lang="en-US" altLang="ko-KR" sz="2000" dirty="0">
                <a:solidFill>
                  <a:srgbClr val="0070C0"/>
                </a:solidFill>
              </a:rPr>
              <a:t>DHCP</a:t>
            </a:r>
            <a:r>
              <a:rPr lang="ko-KR" altLang="en-US" sz="2000" dirty="0">
                <a:solidFill>
                  <a:srgbClr val="0070C0"/>
                </a:solidFill>
              </a:rPr>
              <a:t>를 초기화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재할당 받을 수 </a:t>
            </a:r>
            <a:r>
              <a:rPr lang="ko-KR" altLang="en-US" sz="2000" dirty="0" smtClean="0">
                <a:solidFill>
                  <a:srgbClr val="0070C0"/>
                </a:solidFill>
              </a:rPr>
              <a:t>있다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 marL="457200" lvl="2" indent="-457200">
              <a:buAutoNum type="arabicPeriod"/>
              <a:defRPr/>
            </a:pP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90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3" y="4146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196213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방화벽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8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Ping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확인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1" y="2852248"/>
            <a:ext cx="4391025" cy="175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57" y="1977353"/>
            <a:ext cx="5829300" cy="43148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5439" y="5723195"/>
            <a:ext cx="11145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방화벽을 사용하면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짝궁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컴퓨터에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ping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안된다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439" y="1257337"/>
            <a:ext cx="99204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555555"/>
                </a:solidFill>
              </a:rPr>
              <a:t>같은 네트워크 안에 있는 컴퓨터</a:t>
            </a:r>
            <a:r>
              <a:rPr lang="en-US" altLang="ko-KR" sz="2000" dirty="0">
                <a:solidFill>
                  <a:srgbClr val="555555"/>
                </a:solidFill>
              </a:rPr>
              <a:t>(</a:t>
            </a:r>
            <a:r>
              <a:rPr lang="ko-KR" altLang="en-US" sz="2000" dirty="0">
                <a:solidFill>
                  <a:srgbClr val="555555"/>
                </a:solidFill>
              </a:rPr>
              <a:t>혹은 장비</a:t>
            </a:r>
            <a:r>
              <a:rPr lang="en-US" altLang="ko-KR" sz="2000" dirty="0">
                <a:solidFill>
                  <a:srgbClr val="555555"/>
                </a:solidFill>
              </a:rPr>
              <a:t>) </a:t>
            </a:r>
            <a:r>
              <a:rPr lang="ko-KR" altLang="en-US" sz="2000" dirty="0">
                <a:solidFill>
                  <a:srgbClr val="555555"/>
                </a:solidFill>
              </a:rPr>
              <a:t>간에 통신이 되는지 확인하기 위해서 </a:t>
            </a:r>
            <a:r>
              <a:rPr lang="en-US" altLang="ko-KR" sz="2000" dirty="0" smtClean="0">
                <a:solidFill>
                  <a:srgbClr val="555555"/>
                </a:solidFill>
              </a:rPr>
              <a:t>'ping </a:t>
            </a:r>
            <a:r>
              <a:rPr lang="ko-KR" altLang="en-US" sz="2000" dirty="0">
                <a:solidFill>
                  <a:srgbClr val="555555"/>
                </a:solidFill>
              </a:rPr>
              <a:t>테스트</a:t>
            </a:r>
            <a:r>
              <a:rPr lang="en-US" altLang="ko-KR" sz="2000" dirty="0">
                <a:solidFill>
                  <a:srgbClr val="555555"/>
                </a:solidFill>
              </a:rPr>
              <a:t>'</a:t>
            </a:r>
            <a:r>
              <a:rPr lang="ko-KR" altLang="en-US" sz="2000" dirty="0">
                <a:solidFill>
                  <a:srgbClr val="555555"/>
                </a:solidFill>
              </a:rPr>
              <a:t>를 한다</a:t>
            </a:r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963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Ping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확인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60" y="2978393"/>
            <a:ext cx="4105275" cy="19240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50" y="1564771"/>
            <a:ext cx="5029200" cy="38766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5439" y="5723195"/>
            <a:ext cx="11145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방화벽을 사용하지 않으면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ping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 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445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622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846607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kern="0" dirty="0" err="1" smtClean="0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로 원격 접속 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5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09" y="1486041"/>
            <a:ext cx="7515024" cy="40410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32624" y="5732448"/>
            <a:ext cx="10522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1.Remote - SSH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설치한다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3302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85" y="1523612"/>
            <a:ext cx="7649643" cy="3200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40609" y="5362199"/>
            <a:ext cx="6839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2</a:t>
            </a:r>
            <a:r>
              <a:rPr lang="en-US" altLang="ko-KR" sz="2000" dirty="0" smtClean="0">
                <a:solidFill>
                  <a:srgbClr val="0070C0"/>
                </a:solidFill>
              </a:rPr>
              <a:t>. </a:t>
            </a:r>
            <a:r>
              <a:rPr lang="en-US" altLang="ko-KR" sz="2000" dirty="0">
                <a:solidFill>
                  <a:srgbClr val="0070C0"/>
                </a:solidFill>
              </a:rPr>
              <a:t>/Users/</a:t>
            </a:r>
            <a:r>
              <a:rPr lang="ko-KR" altLang="en-US" sz="2000" dirty="0">
                <a:solidFill>
                  <a:srgbClr val="0070C0"/>
                </a:solidFill>
              </a:rPr>
              <a:t>사용자</a:t>
            </a:r>
            <a:r>
              <a:rPr lang="en-US" altLang="ko-KR" sz="2000" dirty="0">
                <a:solidFill>
                  <a:srgbClr val="0070C0"/>
                </a:solidFill>
              </a:rPr>
              <a:t>/.</a:t>
            </a:r>
            <a:r>
              <a:rPr lang="en-US" altLang="ko-KR" sz="2000" dirty="0" err="1">
                <a:solidFill>
                  <a:srgbClr val="0070C0"/>
                </a:solidFill>
              </a:rPr>
              <a:t>ssh</a:t>
            </a:r>
            <a:r>
              <a:rPr lang="en-US" altLang="ko-KR" sz="2000" dirty="0">
                <a:solidFill>
                  <a:srgbClr val="0070C0"/>
                </a:solidFill>
              </a:rPr>
              <a:t>/</a:t>
            </a:r>
            <a:r>
              <a:rPr lang="en-US" altLang="ko-KR" sz="2000" dirty="0" err="1">
                <a:solidFill>
                  <a:srgbClr val="0070C0"/>
                </a:solidFill>
              </a:rPr>
              <a:t>config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>
                <a:solidFill>
                  <a:srgbClr val="0070C0"/>
                </a:solidFill>
              </a:rPr>
              <a:t>클릭 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43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46" y="2083149"/>
            <a:ext cx="8451596" cy="247335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70346" y="5040595"/>
            <a:ext cx="6590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3. </a:t>
            </a:r>
            <a:r>
              <a:rPr lang="en-US" altLang="ko-KR" sz="2000" dirty="0" err="1">
                <a:solidFill>
                  <a:srgbClr val="0070C0"/>
                </a:solidFill>
              </a:rPr>
              <a:t>config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>
                <a:solidFill>
                  <a:srgbClr val="0070C0"/>
                </a:solidFill>
              </a:rPr>
              <a:t>파일 작성</a:t>
            </a:r>
            <a:r>
              <a:rPr lang="en-US" altLang="ko-KR" sz="2000" dirty="0">
                <a:solidFill>
                  <a:srgbClr val="0070C0"/>
                </a:solidFill>
              </a:rPr>
              <a:t>( User</a:t>
            </a:r>
            <a:r>
              <a:rPr lang="ko-KR" altLang="en-US" sz="2000" dirty="0">
                <a:solidFill>
                  <a:srgbClr val="0070C0"/>
                </a:solidFill>
              </a:rPr>
              <a:t>는 발급받은 사용자 </a:t>
            </a:r>
            <a:r>
              <a:rPr lang="en-US" altLang="ko-KR" sz="2000" dirty="0">
                <a:solidFill>
                  <a:srgbClr val="0070C0"/>
                </a:solidFill>
              </a:rPr>
              <a:t>id </a:t>
            </a:r>
            <a:r>
              <a:rPr lang="ko-KR" altLang="en-US" sz="2000" dirty="0" smtClean="0">
                <a:solidFill>
                  <a:srgbClr val="0070C0"/>
                </a:solidFill>
              </a:rPr>
              <a:t>입력</a:t>
            </a:r>
            <a:r>
              <a:rPr lang="en-US" altLang="ko-KR" sz="2000" dirty="0">
                <a:solidFill>
                  <a:srgbClr val="0070C0"/>
                </a:solidFill>
              </a:rPr>
              <a:t>) 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4. </a:t>
            </a:r>
            <a:r>
              <a:rPr lang="en-US" altLang="ko-KR" sz="2000" dirty="0">
                <a:solidFill>
                  <a:srgbClr val="0070C0"/>
                </a:solidFill>
              </a:rPr>
              <a:t>ctrl + S (</a:t>
            </a:r>
            <a:r>
              <a:rPr lang="ko-KR" altLang="en-US" sz="2000" dirty="0">
                <a:solidFill>
                  <a:srgbClr val="0070C0"/>
                </a:solidFill>
              </a:rPr>
              <a:t>저장</a:t>
            </a:r>
            <a:r>
              <a:rPr lang="en-US" altLang="ko-KR" sz="2000" dirty="0">
                <a:solidFill>
                  <a:srgbClr val="0070C0"/>
                </a:solidFill>
              </a:rPr>
              <a:t>) 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43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10" y="1939628"/>
            <a:ext cx="8058150" cy="3133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6410" y="5478717"/>
            <a:ext cx="60451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5. </a:t>
            </a:r>
            <a:r>
              <a:rPr lang="en-US" altLang="ko-KR" sz="2000" dirty="0">
                <a:solidFill>
                  <a:srgbClr val="0070C0"/>
                </a:solidFill>
              </a:rPr>
              <a:t>known host </a:t>
            </a:r>
            <a:r>
              <a:rPr lang="ko-KR" altLang="en-US" sz="2000" dirty="0">
                <a:solidFill>
                  <a:srgbClr val="0070C0"/>
                </a:solidFill>
              </a:rPr>
              <a:t>등록</a:t>
            </a:r>
            <a:r>
              <a:rPr lang="en-US" altLang="ko-KR" sz="2000" dirty="0">
                <a:solidFill>
                  <a:srgbClr val="0070C0"/>
                </a:solidFill>
              </a:rPr>
              <a:t>(continue </a:t>
            </a:r>
            <a:r>
              <a:rPr lang="ko-KR" altLang="en-US" sz="2000" dirty="0">
                <a:solidFill>
                  <a:srgbClr val="0070C0"/>
                </a:solidFill>
              </a:rPr>
              <a:t>클릭</a:t>
            </a:r>
            <a:r>
              <a:rPr lang="en-US" altLang="ko-KR" sz="2000" dirty="0">
                <a:solidFill>
                  <a:srgbClr val="0070C0"/>
                </a:solidFill>
              </a:rPr>
              <a:t>), password </a:t>
            </a:r>
            <a:r>
              <a:rPr lang="ko-KR" altLang="en-US" sz="2000" dirty="0">
                <a:solidFill>
                  <a:srgbClr val="0070C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01467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VirtualBox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9" y="1379779"/>
            <a:ext cx="5259917" cy="4138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96" y="1379778"/>
            <a:ext cx="5165694" cy="41387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69072" y="579918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Yes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누른 뒤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install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346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208" y="1785857"/>
            <a:ext cx="5591175" cy="316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59439" y="5298352"/>
            <a:ext cx="110640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6. Is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명령어는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현재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디렉토리의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파일 목록을 보는 명령어로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 -a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숨겨진 파일도 출력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-l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은 파일의 상세한 정보를 볼 수 있는 옵션으로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ls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–al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명령을 하면 위와 같은 결과가 나온다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737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68" y="2518877"/>
            <a:ext cx="9430656" cy="1588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59439" y="4745718"/>
            <a:ext cx="11064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7. apache2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설치한다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6416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195512"/>
            <a:ext cx="7515225" cy="2466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5146581"/>
            <a:ext cx="110640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8.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Sudo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통해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install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명령을 관리자계정으로 실행한다</a:t>
            </a: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025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>
                <a:ln w="15875">
                  <a:noFill/>
                </a:ln>
                <a:solidFill>
                  <a:srgbClr val="0070C0"/>
                </a:solidFill>
              </a:rPr>
              <a:t>Vscode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" y="2615337"/>
            <a:ext cx="11008242" cy="1093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560098" y="4843040"/>
            <a:ext cx="109647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9.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netstat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 –ant |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grep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80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는 특정포트가 사용 중에 있는지 확인하는 명령어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(putty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에서 확인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)</a:t>
            </a:r>
          </a:p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listen</a:t>
            </a:r>
            <a:r>
              <a:rPr lang="ko-KR" altLang="en-US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이면 성공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  <a:p>
            <a:pPr marL="0" lvl="2">
              <a:defRPr/>
            </a:pP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718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80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번 포트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" y="1564771"/>
            <a:ext cx="5549402" cy="363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57" y="1564771"/>
            <a:ext cx="5529351" cy="3694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488098" y="5481281"/>
            <a:ext cx="10964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10.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VitualBox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에서 호스트포트와 게스트포트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80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 추가한다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458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80</a:t>
            </a:r>
            <a:r>
              <a:rPr lang="ko-KR" altLang="en-US" sz="2800" b="1" kern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번 포트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83" y="1379779"/>
            <a:ext cx="7509998" cy="44010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23439" y="5918402"/>
            <a:ext cx="10964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11. 80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번 포트가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http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이므로 인터넷에서 열 수 있다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537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622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846607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 필기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89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622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" y="1394290"/>
            <a:ext cx="3349130" cy="437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936" r="2526" b="1417"/>
          <a:stretch/>
        </p:blipFill>
        <p:spPr>
          <a:xfrm>
            <a:off x="4414897" y="1394289"/>
            <a:ext cx="3493135" cy="4400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690" y="1394289"/>
            <a:ext cx="3383621" cy="4389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26663" y="315263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수업 필기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4655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622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26663" y="315263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수업 필기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34" y="1640568"/>
            <a:ext cx="5188969" cy="40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2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7622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26663" y="315263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용어 정리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55" y="1086856"/>
            <a:ext cx="4113390" cy="53314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294" y="1116197"/>
            <a:ext cx="4264412" cy="53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VirtualBox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6" y="1564771"/>
            <a:ext cx="4772025" cy="37433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96" y="1564771"/>
            <a:ext cx="4714875" cy="3781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69072" y="579918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4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다운로드가 다 된 뒤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finish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누른다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4916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16679" y="20198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57274" y="382213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26663" y="315263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용어 정리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00" y="1116493"/>
            <a:ext cx="4238139" cy="5306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601" y="1116493"/>
            <a:ext cx="4268834" cy="52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VirtualBox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39" y="1324610"/>
            <a:ext cx="6769690" cy="44407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21438" y="5915509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5. </a:t>
            </a:r>
            <a:r>
              <a:rPr lang="en-US" altLang="ko-KR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VirtualBox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설치가 다 된 후 실행한 창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17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가상 머신 만들기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71" y="1693224"/>
            <a:ext cx="7639050" cy="3743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69072" y="5799185"/>
            <a:ext cx="10502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1.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새로 만들기로 가상 </a:t>
            </a:r>
            <a:r>
              <a:rPr lang="ko-KR" altLang="en-US" sz="2000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머신을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만들고 이름을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ubuntu22.04-2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로 설정하고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,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ISO Image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에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ubuntu-22.04.2-live-server-amd64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을 넣는다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  <a:endParaRPr lang="en-US" altLang="ko-KR" sz="2000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39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37246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5063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68754" y="45119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가상 머신 만들기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46" y="1681324"/>
            <a:ext cx="7581900" cy="3743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1269072" y="5799185"/>
            <a:ext cx="1050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2. Username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과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Password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를 설정한다</a:t>
            </a:r>
            <a:r>
              <a:rPr lang="en-US" altLang="ko-KR" sz="2000" kern="0" dirty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8923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705</Words>
  <Application>Microsoft Office PowerPoint</Application>
  <PresentationFormat>와이드스크린</PresentationFormat>
  <Paragraphs>127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AppleSDGothicNeo</vt:lpstr>
      <vt:lpstr>Dotum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42</cp:revision>
  <dcterms:created xsi:type="dcterms:W3CDTF">2023-01-25T15:29:29Z</dcterms:created>
  <dcterms:modified xsi:type="dcterms:W3CDTF">2023-04-12T12:49:22Z</dcterms:modified>
</cp:coreProperties>
</file>